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9" r:id="rId2"/>
    <p:sldId id="310" r:id="rId3"/>
    <p:sldId id="311" r:id="rId4"/>
    <p:sldId id="257" r:id="rId5"/>
    <p:sldId id="312" r:id="rId6"/>
    <p:sldId id="258" r:id="rId7"/>
    <p:sldId id="315" r:id="rId8"/>
    <p:sldId id="314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313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C89F4-D421-4830-855C-CABBD301BDAC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AA122-09A4-48E6-95AE-0740A51E61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C89F4-D421-4830-855C-CABBD301BDAC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AA122-09A4-48E6-95AE-0740A51E61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C89F4-D421-4830-855C-CABBD301BDAC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AA122-09A4-48E6-95AE-0740A51E61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C89F4-D421-4830-855C-CABBD301BDAC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AA122-09A4-48E6-95AE-0740A51E61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C89F4-D421-4830-855C-CABBD301BDAC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AA122-09A4-48E6-95AE-0740A51E61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C89F4-D421-4830-855C-CABBD301BDAC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AA122-09A4-48E6-95AE-0740A51E61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C89F4-D421-4830-855C-CABBD301BDAC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AA122-09A4-48E6-95AE-0740A51E61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C89F4-D421-4830-855C-CABBD301BDAC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AA122-09A4-48E6-95AE-0740A51E61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C89F4-D421-4830-855C-CABBD301BDAC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AA122-09A4-48E6-95AE-0740A51E61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C89F4-D421-4830-855C-CABBD301BDAC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AA122-09A4-48E6-95AE-0740A51E61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C89F4-D421-4830-855C-CABBD301BDAC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AA122-09A4-48E6-95AE-0740A51E61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BC89F4-D421-4830-855C-CABBD301BDAC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2AA122-09A4-48E6-95AE-0740A51E61E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w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7.w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rtl="1"/>
            <a:r>
              <a:rPr lang="fa-IR" sz="6000" dirty="0" smtClean="0">
                <a:cs typeface="2  Nazanin" pitchFamily="2" charset="-78"/>
              </a:rPr>
              <a:t>موتور</a:t>
            </a:r>
            <a:r>
              <a:rPr lang="fa-IR" dirty="0" smtClean="0"/>
              <a:t> </a:t>
            </a:r>
            <a:r>
              <a:rPr lang="en-US" dirty="0" smtClean="0"/>
              <a:t>(Engine)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457201" y="304800"/>
            <a:ext cx="8121650" cy="5657850"/>
          </a:xfrm>
        </p:spPr>
        <p:txBody>
          <a:bodyPr>
            <a:normAutofit/>
          </a:bodyPr>
          <a:lstStyle/>
          <a:p>
            <a:pPr algn="r" eaLnBrk="1" hangingPunct="1"/>
            <a:r>
              <a:rPr lang="fa-IR" sz="2800" dirty="0" smtClean="0">
                <a:cs typeface="2  Nazanin" pitchFamily="2" charset="-78"/>
              </a:rPr>
              <a:t>ب</a:t>
            </a:r>
            <a:r>
              <a:rPr lang="fa-IR" sz="2800" dirty="0" smtClean="0">
                <a:solidFill>
                  <a:schemeClr val="tx1"/>
                </a:solidFill>
                <a:cs typeface="2  Nazanin" pitchFamily="2" charset="-78"/>
              </a:rPr>
              <a:t>راي بهره مندي از نمايش انيميشني طرز كار موتور بنزيني به فيلم بارگذاري شده روي </a:t>
            </a:r>
            <a:r>
              <a:rPr lang="fa-IR" sz="2800" smtClean="0">
                <a:solidFill>
                  <a:schemeClr val="tx1"/>
                </a:solidFill>
                <a:cs typeface="2  Nazanin" pitchFamily="2" charset="-78"/>
              </a:rPr>
              <a:t>سامانه شخصي اساتيد </a:t>
            </a:r>
            <a:r>
              <a:rPr lang="fa-IR" sz="2800" dirty="0" smtClean="0">
                <a:solidFill>
                  <a:schemeClr val="tx1"/>
                </a:solidFill>
                <a:cs typeface="2  Nazanin" pitchFamily="2" charset="-78"/>
              </a:rPr>
              <a:t>مراجعه كنيد.</a:t>
            </a:r>
            <a:br>
              <a:rPr lang="fa-IR" sz="2800" dirty="0" smtClean="0">
                <a:solidFill>
                  <a:schemeClr val="tx1"/>
                </a:solidFill>
                <a:cs typeface="2  Nazanin" pitchFamily="2" charset="-78"/>
              </a:rPr>
            </a:br>
            <a:r>
              <a:rPr lang="fa-IR" sz="2800" dirty="0" smtClean="0">
                <a:cs typeface="2  Nazanin" pitchFamily="2" charset="-78"/>
              </a:rPr>
              <a:t/>
            </a:r>
            <a:br>
              <a:rPr lang="fa-IR" sz="2800" dirty="0" smtClean="0">
                <a:cs typeface="2  Nazanin" pitchFamily="2" charset="-78"/>
              </a:rPr>
            </a:br>
            <a:r>
              <a:rPr lang="fa-IR" sz="2800" dirty="0" smtClean="0">
                <a:solidFill>
                  <a:schemeClr val="tx1"/>
                </a:solidFill>
                <a:cs typeface="2  Nazanin" pitchFamily="2" charset="-78"/>
              </a:rPr>
              <a:t>اجزای </a:t>
            </a:r>
            <a:r>
              <a:rPr lang="fa-IR" sz="2800" dirty="0" smtClean="0">
                <a:solidFill>
                  <a:schemeClr val="tx1"/>
                </a:solidFill>
                <a:cs typeface="2  Nazanin" pitchFamily="2" charset="-78"/>
              </a:rPr>
              <a:t>اصلي </a:t>
            </a:r>
            <a:r>
              <a:rPr lang="fa-IR" sz="2800" dirty="0" smtClean="0">
                <a:solidFill>
                  <a:schemeClr val="tx1"/>
                </a:solidFill>
                <a:cs typeface="2  Nazanin" pitchFamily="2" charset="-78"/>
              </a:rPr>
              <a:t>موتور</a:t>
            </a:r>
            <a:r>
              <a:rPr lang="fa-IR" sz="2800" dirty="0" smtClean="0">
                <a:solidFill>
                  <a:schemeClr val="tx1"/>
                </a:solidFill>
                <a:cs typeface="2  Nazanin" pitchFamily="2" charset="-78"/>
              </a:rPr>
              <a:t/>
            </a:r>
            <a:br>
              <a:rPr lang="fa-IR" sz="2800" dirty="0" smtClean="0">
                <a:solidFill>
                  <a:schemeClr val="tx1"/>
                </a:solidFill>
                <a:cs typeface="2  Nazanin" pitchFamily="2" charset="-78"/>
              </a:rPr>
            </a:br>
            <a:r>
              <a:rPr lang="fa-IR" sz="2800" dirty="0" smtClean="0">
                <a:solidFill>
                  <a:schemeClr val="tx1"/>
                </a:solidFill>
                <a:cs typeface="2  Nazanin" pitchFamily="2" charset="-78"/>
              </a:rPr>
              <a:t/>
            </a:r>
            <a:br>
              <a:rPr lang="fa-IR" sz="2800" dirty="0" smtClean="0">
                <a:solidFill>
                  <a:schemeClr val="tx1"/>
                </a:solidFill>
                <a:cs typeface="2  Nazanin" pitchFamily="2" charset="-78"/>
              </a:rPr>
            </a:br>
            <a:r>
              <a:rPr lang="fa-IR" sz="2800" dirty="0" smtClean="0">
                <a:solidFill>
                  <a:schemeClr val="tx1"/>
                </a:solidFill>
                <a:cs typeface="2  Nazanin" pitchFamily="2" charset="-78"/>
              </a:rPr>
              <a:t>1- سیلندر </a:t>
            </a:r>
            <a:br>
              <a:rPr lang="fa-IR" sz="2800" dirty="0" smtClean="0">
                <a:solidFill>
                  <a:schemeClr val="tx1"/>
                </a:solidFill>
                <a:cs typeface="2  Nazanin" pitchFamily="2" charset="-78"/>
              </a:rPr>
            </a:br>
            <a:r>
              <a:rPr lang="fa-IR" sz="2800" dirty="0" smtClean="0">
                <a:solidFill>
                  <a:schemeClr val="tx1"/>
                </a:solidFill>
                <a:cs typeface="2  Nazanin" pitchFamily="2" charset="-78"/>
              </a:rPr>
              <a:t>2- سر سیلندر</a:t>
            </a:r>
            <a:br>
              <a:rPr lang="fa-IR" sz="2800" dirty="0" smtClean="0">
                <a:solidFill>
                  <a:schemeClr val="tx1"/>
                </a:solidFill>
                <a:cs typeface="2  Nazanin" pitchFamily="2" charset="-78"/>
              </a:rPr>
            </a:br>
            <a:r>
              <a:rPr lang="fa-IR" sz="2800" dirty="0" smtClean="0">
                <a:solidFill>
                  <a:schemeClr val="tx1"/>
                </a:solidFill>
                <a:cs typeface="2  Nazanin" pitchFamily="2" charset="-78"/>
              </a:rPr>
              <a:t>3- محفظه میل لنگ </a:t>
            </a:r>
            <a:br>
              <a:rPr lang="fa-IR" sz="2800" dirty="0" smtClean="0">
                <a:solidFill>
                  <a:schemeClr val="tx1"/>
                </a:solidFill>
                <a:cs typeface="2  Nazanin" pitchFamily="2" charset="-78"/>
              </a:rPr>
            </a:br>
            <a:r>
              <a:rPr lang="fa-IR" sz="2800" dirty="0" smtClean="0">
                <a:solidFill>
                  <a:schemeClr val="tx1"/>
                </a:solidFill>
                <a:cs typeface="2  Nazanin" pitchFamily="2" charset="-78"/>
              </a:rPr>
              <a:t>4- پیستون و اجزای آن</a:t>
            </a:r>
            <a:br>
              <a:rPr lang="fa-IR" sz="2800" dirty="0" smtClean="0">
                <a:solidFill>
                  <a:schemeClr val="tx1"/>
                </a:solidFill>
                <a:cs typeface="2  Nazanin" pitchFamily="2" charset="-78"/>
              </a:rPr>
            </a:br>
            <a:r>
              <a:rPr lang="fa-IR" sz="2800" dirty="0" smtClean="0">
                <a:solidFill>
                  <a:schemeClr val="tx1"/>
                </a:solidFill>
                <a:cs typeface="2  Nazanin" pitchFamily="2" charset="-78"/>
              </a:rPr>
              <a:t>5- دسته پیستون</a:t>
            </a:r>
            <a:br>
              <a:rPr lang="fa-IR" sz="2800" dirty="0" smtClean="0">
                <a:solidFill>
                  <a:schemeClr val="tx1"/>
                </a:solidFill>
                <a:cs typeface="2  Nazanin" pitchFamily="2" charset="-78"/>
              </a:rPr>
            </a:br>
            <a:r>
              <a:rPr lang="fa-IR" sz="2800" dirty="0" smtClean="0">
                <a:solidFill>
                  <a:schemeClr val="tx1"/>
                </a:solidFill>
                <a:cs typeface="2  Nazanin" pitchFamily="2" charset="-78"/>
              </a:rPr>
              <a:t>6- میل لنگ</a:t>
            </a:r>
            <a:br>
              <a:rPr lang="fa-IR" sz="2800" dirty="0" smtClean="0">
                <a:solidFill>
                  <a:schemeClr val="tx1"/>
                </a:solidFill>
                <a:cs typeface="2  Nazanin" pitchFamily="2" charset="-78"/>
              </a:rPr>
            </a:br>
            <a:r>
              <a:rPr lang="fa-IR" sz="2800" dirty="0" smtClean="0">
                <a:solidFill>
                  <a:schemeClr val="tx1"/>
                </a:solidFill>
                <a:cs typeface="2  Nazanin" pitchFamily="2" charset="-78"/>
              </a:rPr>
              <a:t>7- چرخ لنگر</a:t>
            </a:r>
            <a:br>
              <a:rPr lang="fa-IR" sz="2800" dirty="0" smtClean="0">
                <a:solidFill>
                  <a:schemeClr val="tx1"/>
                </a:solidFill>
                <a:cs typeface="2  Nazanin" pitchFamily="2" charset="-78"/>
              </a:rPr>
            </a:br>
            <a:r>
              <a:rPr lang="fa-IR" sz="2800" dirty="0" smtClean="0">
                <a:solidFill>
                  <a:schemeClr val="tx1"/>
                </a:solidFill>
                <a:cs typeface="2  Nazanin" pitchFamily="2" charset="-78"/>
              </a:rPr>
              <a:t>8- سامانه مربوط به باز و بسته شدن سوپاپها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1268413"/>
            <a:ext cx="7793037" cy="381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a-IR" sz="2400" b="1" smtClean="0">
                <a:solidFill>
                  <a:schemeClr val="tx1"/>
                </a:solidFill>
              </a:rPr>
              <a:t>قسمتهای مختلف میل لنگ موتور</a:t>
            </a:r>
            <a:endParaRPr lang="en-US" sz="2400" b="1" smtClean="0">
              <a:solidFill>
                <a:schemeClr val="tx1"/>
              </a:solidFill>
            </a:endParaRP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a-IR" smtClean="0"/>
          </a:p>
        </p:txBody>
      </p:sp>
      <p:pic>
        <p:nvPicPr>
          <p:cNvPr id="55300" name="Picture 4" descr="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7188"/>
            <a:ext cx="9144000" cy="620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0"/>
            <a:ext cx="7793038" cy="1462088"/>
          </a:xfrm>
        </p:spPr>
        <p:txBody>
          <a:bodyPr/>
          <a:lstStyle/>
          <a:p>
            <a:pPr eaLnBrk="1" hangingPunct="1"/>
            <a:r>
              <a:rPr lang="fa-IR" sz="2800" dirty="0" smtClean="0">
                <a:solidFill>
                  <a:schemeClr val="tx1"/>
                </a:solidFill>
                <a:cs typeface="2  Nazanin" pitchFamily="2" charset="-78"/>
              </a:rPr>
              <a:t>اجزاء میل بادامک و طرز کار سوپاپ ال- هد</a:t>
            </a:r>
            <a:endParaRPr lang="en-US" sz="2800" dirty="0" smtClean="0">
              <a:solidFill>
                <a:schemeClr val="tx1"/>
              </a:solidFill>
              <a:cs typeface="2  Nazanin" pitchFamily="2" charset="-78"/>
            </a:endParaRP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a-IR" smtClean="0"/>
          </a:p>
        </p:txBody>
      </p:sp>
      <p:pic>
        <p:nvPicPr>
          <p:cNvPr id="56324" name="Picture 4" descr="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60575"/>
            <a:ext cx="5219700" cy="359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5" name="Picture 5" descr="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6325" y="1412875"/>
            <a:ext cx="3735388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a-IR" smtClean="0"/>
          </a:p>
        </p:txBody>
      </p:sp>
      <p:pic>
        <p:nvPicPr>
          <p:cNvPr id="57347" name="Picture 2" descr="C:\Users\iman\Desktop\fortoday\2\3D camshaftanimation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433638" y="122238"/>
            <a:ext cx="4495800" cy="687863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a-IR" smtClean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a-IR" smtClean="0"/>
          </a:p>
        </p:txBody>
      </p:sp>
      <p:pic>
        <p:nvPicPr>
          <p:cNvPr id="58372" name="Picture 4" descr="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6213" y="0"/>
            <a:ext cx="63134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a-IR" smtClean="0"/>
          </a:p>
        </p:txBody>
      </p:sp>
      <p:pic>
        <p:nvPicPr>
          <p:cNvPr id="59395" name="Picture 2" descr="C:\Users\iman\Desktop\fortoday\2\3D roker and cam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41488" y="-428625"/>
            <a:ext cx="6688137" cy="775811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fa-IR" sz="2800" dirty="0" smtClean="0">
                <a:solidFill>
                  <a:schemeClr val="tx1"/>
                </a:solidFill>
                <a:cs typeface="2  Nazanin" pitchFamily="2" charset="-78"/>
              </a:rPr>
              <a:t>در شکل زیر چرا قطر چرخ دنده سر میل بادامک دو برابر قطر چرخ دنده سر میل لنگ است؟</a:t>
            </a:r>
            <a:r>
              <a:rPr lang="fa-IR" sz="2800" dirty="0" smtClean="0">
                <a:cs typeface="2  Nazanin" pitchFamily="2" charset="-78"/>
              </a:rPr>
              <a:t> </a:t>
            </a:r>
            <a:endParaRPr lang="en-US" sz="2800" dirty="0" smtClean="0">
              <a:cs typeface="2  Nazanin" pitchFamily="2" charset="-78"/>
            </a:endParaRPr>
          </a:p>
        </p:txBody>
      </p:sp>
      <p:pic>
        <p:nvPicPr>
          <p:cNvPr id="6041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63713" y="1866900"/>
            <a:ext cx="5976937" cy="49403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a-IR" smtClean="0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a-IR" smtClean="0"/>
          </a:p>
        </p:txBody>
      </p:sp>
      <p:pic>
        <p:nvPicPr>
          <p:cNvPr id="61444" name="Picture 4" descr="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88" y="0"/>
            <a:ext cx="7451725" cy="681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214313"/>
            <a:ext cx="6264275" cy="642937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dirty="0" smtClean="0">
                <a:solidFill>
                  <a:schemeClr val="tx1"/>
                </a:solidFill>
              </a:rPr>
              <a:t>Valve Timing</a:t>
            </a:r>
            <a:r>
              <a:rPr lang="fa-IR" sz="2400" dirty="0" smtClean="0">
                <a:solidFill>
                  <a:schemeClr val="tx1"/>
                </a:solidFill>
              </a:rPr>
              <a:t>  </a:t>
            </a:r>
            <a:r>
              <a:rPr lang="en-US" sz="2400" dirty="0" smtClean="0">
                <a:solidFill>
                  <a:schemeClr val="tx1"/>
                </a:solidFill>
              </a:rPr>
              <a:t>&amp; Valve Overlap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a-IR" smtClean="0"/>
          </a:p>
        </p:txBody>
      </p:sp>
      <p:pic>
        <p:nvPicPr>
          <p:cNvPr id="62468" name="Picture 4" descr="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813" y="857250"/>
            <a:ext cx="5754687" cy="575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smtClean="0">
                <a:solidFill>
                  <a:schemeClr val="tx1"/>
                </a:solidFill>
              </a:rPr>
              <a:t>آشنائی با موتورهای:</a:t>
            </a:r>
          </a:p>
        </p:txBody>
      </p:sp>
      <p:sp>
        <p:nvSpPr>
          <p:cNvPr id="634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smtClean="0"/>
              <a:t>بنزینی چهار زمانه</a:t>
            </a:r>
          </a:p>
          <a:p>
            <a:pPr algn="r" rtl="1"/>
            <a:r>
              <a:rPr lang="fa-IR" smtClean="0"/>
              <a:t>بنزینی دو زمانه</a:t>
            </a:r>
          </a:p>
          <a:p>
            <a:pPr algn="r" rtl="1"/>
            <a:r>
              <a:rPr lang="fa-IR" smtClean="0"/>
              <a:t>دیزل چهار زمانه</a:t>
            </a:r>
          </a:p>
          <a:p>
            <a:pPr algn="r" rtl="1"/>
            <a:r>
              <a:rPr lang="fa-IR" smtClean="0"/>
              <a:t>دیزل دو زمانه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04800"/>
            <a:ext cx="8763000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800" dirty="0" smtClean="0">
                <a:cs typeface="2  Nazanin" pitchFamily="2" charset="-78"/>
              </a:rPr>
              <a:t>موتور وسيله اي است براي تبديل انرژي شيميايي سوخت به انرژي مكانيكي.</a:t>
            </a:r>
          </a:p>
          <a:p>
            <a:pPr algn="r" rtl="1"/>
            <a:endParaRPr lang="fa-IR" sz="2800" dirty="0" smtClean="0">
              <a:cs typeface="2  Nazanin" pitchFamily="2" charset="-78"/>
            </a:endParaRPr>
          </a:p>
          <a:p>
            <a:pPr algn="r" rtl="1"/>
            <a:r>
              <a:rPr lang="fa-IR" sz="2800" dirty="0" smtClean="0">
                <a:cs typeface="2  Nazanin" pitchFamily="2" charset="-78"/>
              </a:rPr>
              <a:t>          انرژي مكانيكي                                      انرژي شيميايي سوخت</a:t>
            </a:r>
          </a:p>
          <a:p>
            <a:pPr algn="r" rtl="1"/>
            <a:endParaRPr lang="fa-IR" sz="2800" dirty="0" smtClean="0">
              <a:cs typeface="2  Nazanin" pitchFamily="2" charset="-78"/>
            </a:endParaRPr>
          </a:p>
          <a:p>
            <a:pPr algn="r" rtl="1"/>
            <a:endParaRPr lang="fa-IR" sz="2800" dirty="0" smtClean="0">
              <a:cs typeface="2  Nazanin" pitchFamily="2" charset="-78"/>
            </a:endParaRPr>
          </a:p>
          <a:p>
            <a:pPr algn="r" rtl="1"/>
            <a:r>
              <a:rPr lang="fa-IR" sz="2800" dirty="0" smtClean="0">
                <a:cs typeface="2  Nazanin" pitchFamily="2" charset="-78"/>
              </a:rPr>
              <a:t>انواع موتور: احتراق داخلي و احتراق خارجي</a:t>
            </a:r>
          </a:p>
          <a:p>
            <a:pPr algn="r" rtl="1"/>
            <a:endParaRPr lang="fa-IR" sz="2800" dirty="0" smtClean="0">
              <a:cs typeface="2  Nazanin" pitchFamily="2" charset="-78"/>
            </a:endParaRPr>
          </a:p>
          <a:p>
            <a:pPr algn="r" rtl="1"/>
            <a:r>
              <a:rPr lang="fa-IR" sz="2800" dirty="0" smtClean="0">
                <a:cs typeface="2  Nazanin" pitchFamily="2" charset="-78"/>
              </a:rPr>
              <a:t>عيب موتور احتراق خارجي پائين بودن بازده كاري اين نوع موتور بود. </a:t>
            </a:r>
          </a:p>
          <a:p>
            <a:pPr algn="r" rtl="1"/>
            <a:endParaRPr lang="fa-IR" sz="2800" dirty="0" smtClean="0">
              <a:cs typeface="2  Nazanin" pitchFamily="2" charset="-78"/>
            </a:endParaRPr>
          </a:p>
          <a:p>
            <a:pPr algn="r" rtl="1"/>
            <a:r>
              <a:rPr lang="fa-IR" sz="2800" dirty="0" smtClean="0">
                <a:cs typeface="2  Nazanin" pitchFamily="2" charset="-78"/>
              </a:rPr>
              <a:t>انواع موتورهاي احتراق داخلي:</a:t>
            </a:r>
          </a:p>
          <a:p>
            <a:pPr algn="r" rtl="1"/>
            <a:r>
              <a:rPr lang="fa-IR" sz="2800" dirty="0" smtClean="0">
                <a:cs typeface="2  Nazanin" pitchFamily="2" charset="-78"/>
              </a:rPr>
              <a:t>موتور جت- موتور توربين گاز- موتور دوار- موتور پيستوني (رفت و برگشتي)</a:t>
            </a:r>
          </a:p>
          <a:p>
            <a:pPr algn="r" rtl="1"/>
            <a:endParaRPr lang="fa-IR" sz="2800" dirty="0" smtClean="0">
              <a:cs typeface="2  Nazanin" pitchFamily="2" charset="-78"/>
            </a:endParaRPr>
          </a:p>
          <a:p>
            <a:pPr algn="r" rtl="1"/>
            <a:r>
              <a:rPr lang="fa-IR" sz="2800" dirty="0" smtClean="0">
                <a:cs typeface="2  Nazanin" pitchFamily="2" charset="-78"/>
              </a:rPr>
              <a:t>موتور اغلب وسايل نقليه و از جمله تراكتورهاي كشاورزي پيستوني (رفت و برگشتي) است.</a:t>
            </a:r>
          </a:p>
          <a:p>
            <a:pPr algn="r" rtl="1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200400" y="1143000"/>
            <a:ext cx="2895600" cy="12192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4800" dirty="0" smtClean="0">
                <a:cs typeface="2  Nazanin" pitchFamily="2" charset="-78"/>
              </a:rPr>
              <a:t>موتور</a:t>
            </a:r>
            <a:endParaRPr lang="en-US" sz="4800" dirty="0">
              <a:cs typeface="2  Nazanin" pitchFamily="2" charset="-78"/>
            </a:endParaRPr>
          </a:p>
        </p:txBody>
      </p:sp>
      <p:cxnSp>
        <p:nvCxnSpPr>
          <p:cNvPr id="7" name="Straight Arrow Connector 6"/>
          <p:cNvCxnSpPr>
            <a:endCxn id="5" idx="1"/>
          </p:cNvCxnSpPr>
          <p:nvPr/>
        </p:nvCxnSpPr>
        <p:spPr>
          <a:xfrm>
            <a:off x="1295400" y="1752600"/>
            <a:ext cx="19050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5" idx="3"/>
          </p:cNvCxnSpPr>
          <p:nvPr/>
        </p:nvCxnSpPr>
        <p:spPr>
          <a:xfrm>
            <a:off x="6096000" y="1752600"/>
            <a:ext cx="14478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smtClean="0"/>
          </a:p>
        </p:txBody>
      </p:sp>
      <p:pic>
        <p:nvPicPr>
          <p:cNvPr id="64515" name="Picture 2" descr="C:\FOR TEACHING\ADITION\pics\scan.1\6.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85875" y="-428625"/>
            <a:ext cx="6261100" cy="801528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smtClean="0"/>
          </a:p>
        </p:txBody>
      </p:sp>
      <p:pic>
        <p:nvPicPr>
          <p:cNvPr id="65539" name="Picture 2" descr="C:\Users\iman\Desktop\engine &amp; systems\1\6 four stroke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00250" y="-500063"/>
            <a:ext cx="5072063" cy="8124826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260350"/>
            <a:ext cx="7793037" cy="695325"/>
          </a:xfrm>
        </p:spPr>
        <p:txBody>
          <a:bodyPr/>
          <a:lstStyle/>
          <a:p>
            <a:pPr eaLnBrk="1" hangingPunct="1"/>
            <a:endParaRPr lang="fa-IR" sz="2800" b="1" smtClean="0">
              <a:solidFill>
                <a:schemeClr val="tx1"/>
              </a:solidFill>
            </a:endParaRP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a-IR" smtClean="0"/>
          </a:p>
        </p:txBody>
      </p:sp>
      <p:pic>
        <p:nvPicPr>
          <p:cNvPr id="66564" name="Picture 4" descr="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813" y="0"/>
            <a:ext cx="63134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smtClean="0"/>
          </a:p>
        </p:txBody>
      </p:sp>
      <p:pic>
        <p:nvPicPr>
          <p:cNvPr id="67587" name="Picture 2" descr="C:\Users\iman\Desktop\engine &amp; systems\1\7 two stroke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14500" y="-95250"/>
            <a:ext cx="5357813" cy="69532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14313"/>
            <a:ext cx="9144000" cy="1462087"/>
          </a:xfrm>
        </p:spPr>
        <p:txBody>
          <a:bodyPr/>
          <a:lstStyle/>
          <a:p>
            <a:pPr eaLnBrk="1" hangingPunct="1"/>
            <a:r>
              <a:rPr lang="en-US" sz="2000" b="1" smtClean="0">
                <a:solidFill>
                  <a:schemeClr val="tx1"/>
                </a:solidFill>
              </a:rPr>
              <a:t>Top Dead Center (TDC) and Bottom Dead Center (BDC) </a:t>
            </a:r>
            <a:br>
              <a:rPr lang="en-US" sz="2000" b="1" smtClean="0">
                <a:solidFill>
                  <a:schemeClr val="tx1"/>
                </a:solidFill>
              </a:rPr>
            </a:br>
            <a:r>
              <a:rPr lang="en-US" sz="2000" b="1" smtClean="0">
                <a:solidFill>
                  <a:schemeClr val="tx1"/>
                </a:solidFill>
              </a:rPr>
              <a:t>of Gasoline and Diesel engine</a:t>
            </a:r>
            <a:br>
              <a:rPr lang="en-US" sz="2000" b="1" smtClean="0">
                <a:solidFill>
                  <a:schemeClr val="tx1"/>
                </a:solidFill>
              </a:rPr>
            </a:br>
            <a:r>
              <a:rPr lang="fa-IR" sz="2000" b="1" smtClean="0">
                <a:solidFill>
                  <a:schemeClr val="tx1"/>
                </a:solidFill>
              </a:rPr>
              <a:t/>
            </a:r>
            <a:br>
              <a:rPr lang="fa-IR" sz="2000" b="1" smtClean="0">
                <a:solidFill>
                  <a:schemeClr val="tx1"/>
                </a:solidFill>
              </a:rPr>
            </a:br>
            <a:r>
              <a:rPr lang="en-US" sz="2000" b="1" smtClean="0">
                <a:solidFill>
                  <a:schemeClr val="tx1"/>
                </a:solidFill>
              </a:rPr>
              <a:t>  </a:t>
            </a:r>
            <a:r>
              <a:rPr lang="fa-IR" sz="2000" b="1" smtClean="0">
                <a:solidFill>
                  <a:schemeClr val="tx1"/>
                </a:solidFill>
              </a:rPr>
              <a:t>نقطه مرگ بالا و نقطه مرگ پائین موتور بنزینی و دیزل</a:t>
            </a:r>
            <a:r>
              <a:rPr lang="fa-IR" sz="1800" smtClean="0"/>
              <a:t> </a:t>
            </a:r>
            <a:endParaRPr lang="en-US" sz="1800" smtClean="0"/>
          </a:p>
        </p:txBody>
      </p:sp>
      <p:pic>
        <p:nvPicPr>
          <p:cNvPr id="51203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31913" y="1919288"/>
            <a:ext cx="6911975" cy="46926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813" y="333375"/>
            <a:ext cx="5832475" cy="454025"/>
          </a:xfrm>
        </p:spPr>
        <p:txBody>
          <a:bodyPr>
            <a:normAutofit fontScale="90000"/>
          </a:bodyPr>
          <a:lstStyle/>
          <a:p>
            <a:pPr eaLnBrk="1" hangingPunct="1"/>
            <a:endParaRPr lang="fa-IR" sz="2400" b="1" smtClean="0">
              <a:solidFill>
                <a:schemeClr val="tx1"/>
              </a:solidFill>
            </a:endParaRP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a-IR" sz="2800" b="1" smtClean="0"/>
          </a:p>
        </p:txBody>
      </p:sp>
      <p:pic>
        <p:nvPicPr>
          <p:cNvPr id="68612" name="Picture 4" descr="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613" y="0"/>
            <a:ext cx="51831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0"/>
            <a:ext cx="7793038" cy="407988"/>
          </a:xfrm>
        </p:spPr>
        <p:txBody>
          <a:bodyPr/>
          <a:lstStyle/>
          <a:p>
            <a:pPr eaLnBrk="1" hangingPunct="1"/>
            <a:endParaRPr lang="fa-IR" sz="2000" b="1" smtClean="0">
              <a:solidFill>
                <a:schemeClr val="tx1"/>
              </a:solidFill>
            </a:endParaRP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a-IR" smtClean="0"/>
          </a:p>
        </p:txBody>
      </p:sp>
      <p:pic>
        <p:nvPicPr>
          <p:cNvPr id="69636" name="Picture 4" descr="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0013" y="0"/>
            <a:ext cx="5734050" cy="825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smtClean="0"/>
          </a:p>
        </p:txBody>
      </p:sp>
      <p:sp>
        <p:nvSpPr>
          <p:cNvPr id="706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1 cylinder engine v.s. multi cylinder engine</a:t>
            </a:r>
            <a:endParaRPr lang="fa-IR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1150938" y="214313"/>
            <a:ext cx="7778750" cy="1462087"/>
          </a:xfrm>
        </p:spPr>
        <p:txBody>
          <a:bodyPr/>
          <a:lstStyle/>
          <a:p>
            <a:pPr algn="r" rtl="1" eaLnBrk="1" hangingPunct="1"/>
            <a:r>
              <a:rPr lang="fa-IR" sz="4800" smtClean="0">
                <a:solidFill>
                  <a:schemeClr val="tx1"/>
                </a:solidFill>
              </a:rPr>
              <a:t>سیستم های موتور:</a:t>
            </a:r>
            <a:endParaRPr lang="en-US" sz="3600" b="1" smtClean="0">
              <a:solidFill>
                <a:schemeClr val="tx1"/>
              </a:solidFill>
            </a:endParaRPr>
          </a:p>
        </p:txBody>
      </p:sp>
      <p:sp>
        <p:nvSpPr>
          <p:cNvPr id="71683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/>
            <a:r>
              <a:rPr lang="fa-IR" smtClean="0"/>
              <a:t>1- سیستم سوخت رسانی</a:t>
            </a:r>
            <a:endParaRPr lang="en-US" smtClean="0"/>
          </a:p>
          <a:p>
            <a:pPr algn="r"/>
            <a:r>
              <a:rPr lang="fa-IR" smtClean="0"/>
              <a:t>   * سیستم سوخت رسانی موتورهای بنزینی کاربراتور دار</a:t>
            </a:r>
            <a:endParaRPr lang="en-US" smtClean="0"/>
          </a:p>
          <a:p>
            <a:pPr algn="r"/>
            <a:r>
              <a:rPr lang="fa-IR" smtClean="0"/>
              <a:t>   * سیستم سوخت رسانی موتورهای دیزل</a:t>
            </a:r>
            <a:endParaRPr lang="en-US" smtClean="0"/>
          </a:p>
          <a:p>
            <a:pPr algn="r"/>
            <a:r>
              <a:rPr lang="fa-IR" smtClean="0"/>
              <a:t>2- سیستم روغنکاری</a:t>
            </a:r>
            <a:endParaRPr lang="en-US" smtClean="0"/>
          </a:p>
          <a:p>
            <a:pPr algn="r"/>
            <a:r>
              <a:rPr lang="fa-IR" smtClean="0"/>
              <a:t>3- سیستم خنک کننده</a:t>
            </a:r>
            <a:endParaRPr lang="en-US" smtClean="0"/>
          </a:p>
          <a:p>
            <a:pPr algn="r"/>
            <a:r>
              <a:rPr lang="fa-IR" smtClean="0"/>
              <a:t>4- سیستم الکتریکی</a:t>
            </a:r>
            <a:endParaRPr lang="en-US" smtClean="0"/>
          </a:p>
          <a:p>
            <a:endParaRPr lang="fa-IR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1774825" y="288925"/>
            <a:ext cx="5932488" cy="1319213"/>
          </a:xfrm>
        </p:spPr>
        <p:txBody>
          <a:bodyPr/>
          <a:lstStyle/>
          <a:p>
            <a:pPr eaLnBrk="1" hangingPunct="1"/>
            <a:r>
              <a:rPr lang="fa-IR" sz="3600" b="1" dirty="0" smtClean="0">
                <a:solidFill>
                  <a:schemeClr val="tx1"/>
                </a:solidFill>
              </a:rPr>
              <a:t>پمپ سوخت موتور بنزینی</a:t>
            </a:r>
            <a:endParaRPr lang="en-US" sz="3600" b="1" dirty="0" smtClean="0">
              <a:solidFill>
                <a:schemeClr val="tx1"/>
              </a:solidFill>
            </a:endParaRPr>
          </a:p>
        </p:txBody>
      </p:sp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1866900"/>
            <a:ext cx="6697663" cy="494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990600"/>
            <a:ext cx="85344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800" dirty="0" smtClean="0">
                <a:cs typeface="2  Nazanin" pitchFamily="2" charset="-78"/>
              </a:rPr>
              <a:t>دسته بندي موتور احتراق داخلي نوع پيستوني:</a:t>
            </a:r>
          </a:p>
          <a:p>
            <a:pPr algn="r" rtl="1"/>
            <a:endParaRPr lang="fa-IR" sz="2800" dirty="0" smtClean="0">
              <a:cs typeface="2  Nazanin" pitchFamily="2" charset="-78"/>
            </a:endParaRPr>
          </a:p>
          <a:p>
            <a:pPr algn="r" rtl="1"/>
            <a:r>
              <a:rPr lang="fa-IR" sz="2800" dirty="0" smtClean="0">
                <a:cs typeface="2  Nazanin" pitchFamily="2" charset="-78"/>
              </a:rPr>
              <a:t>از نظر نوع سيكل كاري: دو زمانه و چهار زمانه</a:t>
            </a:r>
          </a:p>
          <a:p>
            <a:pPr algn="r" rtl="1"/>
            <a:endParaRPr lang="fa-IR" sz="2800" dirty="0" smtClean="0">
              <a:cs typeface="2  Nazanin" pitchFamily="2" charset="-78"/>
            </a:endParaRPr>
          </a:p>
          <a:p>
            <a:pPr algn="r" rtl="1"/>
            <a:r>
              <a:rPr lang="fa-IR" sz="2800" dirty="0" smtClean="0">
                <a:cs typeface="2  Nazanin" pitchFamily="2" charset="-78"/>
              </a:rPr>
              <a:t>از نظر نوع اشتعال سوخت: انفجاري (جرقه اي) و احتراقي</a:t>
            </a:r>
          </a:p>
          <a:p>
            <a:pPr algn="r" rtl="1"/>
            <a:endParaRPr lang="fa-IR" sz="2800" dirty="0" smtClean="0">
              <a:cs typeface="2  Nazanin" pitchFamily="2" charset="-78"/>
            </a:endParaRPr>
          </a:p>
          <a:p>
            <a:pPr algn="r" rtl="1"/>
            <a:r>
              <a:rPr lang="fa-IR" sz="2800" dirty="0" smtClean="0">
                <a:cs typeface="2  Nazanin" pitchFamily="2" charset="-78"/>
              </a:rPr>
              <a:t>از نظر نوع سوخت مصرفي: گاز- بنزين-گازوئيل</a:t>
            </a:r>
          </a:p>
          <a:p>
            <a:pPr algn="r" rtl="1"/>
            <a:endParaRPr lang="fa-IR" sz="2800" dirty="0" smtClean="0">
              <a:cs typeface="2  Nazanin" pitchFamily="2" charset="-78"/>
            </a:endParaRPr>
          </a:p>
          <a:p>
            <a:pPr algn="r" rtl="1"/>
            <a:r>
              <a:rPr lang="fa-IR" sz="2800" dirty="0" smtClean="0">
                <a:cs typeface="2  Nazanin" pitchFamily="2" charset="-78"/>
              </a:rPr>
              <a:t>موتورهاي با سوخت گاز و بنزين اشتعال انفجاري و موتورهاي با سوخت گازوئيل اشتعال احتراقي اند.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smtClean="0"/>
          </a:p>
        </p:txBody>
      </p:sp>
      <p:pic>
        <p:nvPicPr>
          <p:cNvPr id="73731" name="Picture 4" descr="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42938" y="357188"/>
            <a:ext cx="10367963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150938" y="214313"/>
            <a:ext cx="7793037" cy="7143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b="1" smtClean="0">
                <a:solidFill>
                  <a:schemeClr val="tx1"/>
                </a:solidFill>
              </a:rPr>
              <a:t>Carburator</a:t>
            </a:r>
          </a:p>
        </p:txBody>
      </p:sp>
      <p:pic>
        <p:nvPicPr>
          <p:cNvPr id="74755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85875" y="1143000"/>
            <a:ext cx="6743700" cy="537368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a-IR" smtClean="0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a-IR" smtClean="0"/>
          </a:p>
        </p:txBody>
      </p:sp>
      <p:pic>
        <p:nvPicPr>
          <p:cNvPr id="75780" name="Picture 4" descr="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260350"/>
            <a:ext cx="7793037" cy="596900"/>
          </a:xfrm>
        </p:spPr>
        <p:txBody>
          <a:bodyPr/>
          <a:lstStyle/>
          <a:p>
            <a:pPr eaLnBrk="1" hangingPunct="1"/>
            <a:r>
              <a:rPr lang="fa-IR" sz="2800" b="1" smtClean="0">
                <a:solidFill>
                  <a:schemeClr val="tx1"/>
                </a:solidFill>
              </a:rPr>
              <a:t>خطوط با فشارهای مختلف سیستم سوخت رسانی موتور دیزل</a:t>
            </a:r>
            <a:endParaRPr lang="en-US" sz="2800" b="1" smtClean="0">
              <a:solidFill>
                <a:schemeClr val="tx1"/>
              </a:solidFill>
            </a:endParaRPr>
          </a:p>
        </p:txBody>
      </p:sp>
      <p:pic>
        <p:nvPicPr>
          <p:cNvPr id="76803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57250" y="1143000"/>
            <a:ext cx="7700963" cy="52895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a-IR" smtClean="0"/>
          </a:p>
        </p:txBody>
      </p:sp>
      <p:pic>
        <p:nvPicPr>
          <p:cNvPr id="7782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71550" y="0"/>
            <a:ext cx="7740650" cy="644048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>
          <a:xfrm>
            <a:off x="1071563" y="214313"/>
            <a:ext cx="7793037" cy="676275"/>
          </a:xfrm>
        </p:spPr>
        <p:txBody>
          <a:bodyPr>
            <a:normAutofit fontScale="90000"/>
          </a:bodyPr>
          <a:lstStyle/>
          <a:p>
            <a:r>
              <a:rPr lang="en-US" smtClean="0">
                <a:solidFill>
                  <a:schemeClr val="tx1"/>
                </a:solidFill>
              </a:rPr>
              <a:t>How planjer recipricates?</a:t>
            </a:r>
            <a:endParaRPr lang="fa-IR" smtClean="0">
              <a:solidFill>
                <a:schemeClr val="tx1"/>
              </a:solidFill>
            </a:endParaRPr>
          </a:p>
        </p:txBody>
      </p:sp>
      <p:sp>
        <p:nvSpPr>
          <p:cNvPr id="788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smtClean="0"/>
          </a:p>
        </p:txBody>
      </p:sp>
      <p:pic>
        <p:nvPicPr>
          <p:cNvPr id="78852" name="Picture 2" descr="C:\Users\iman\Desktop\3D pump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6971687">
            <a:off x="1861344" y="1816894"/>
            <a:ext cx="4986337" cy="482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a-IR" smtClean="0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a-IR" smtClean="0"/>
          </a:p>
        </p:txBody>
      </p:sp>
      <p:pic>
        <p:nvPicPr>
          <p:cNvPr id="79876" name="Picture 4" descr="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7200"/>
            <a:ext cx="9144000" cy="594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How fuel pressure can be altered?</a:t>
            </a:r>
            <a:endParaRPr lang="fa-IR" smtClean="0">
              <a:solidFill>
                <a:schemeClr val="tx1"/>
              </a:solidFill>
            </a:endParaRPr>
          </a:p>
        </p:txBody>
      </p:sp>
      <p:sp>
        <p:nvSpPr>
          <p:cNvPr id="808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sz="3600" b="1" smtClean="0">
                <a:solidFill>
                  <a:schemeClr val="tx1"/>
                </a:solidFill>
              </a:rPr>
              <a:t>تاثیر فشردن پدال گاز بر موقعیت زاویه ای پلانجر</a:t>
            </a:r>
            <a:endParaRPr lang="en-US" sz="3600" b="1" smtClean="0">
              <a:solidFill>
                <a:schemeClr val="tx1"/>
              </a:solidFill>
            </a:endParaRP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a-IR" smtClean="0"/>
          </a:p>
        </p:txBody>
      </p:sp>
      <p:pic>
        <p:nvPicPr>
          <p:cNvPr id="81924" name="Picture 4" descr="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38525" y="2205038"/>
            <a:ext cx="5705475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5" name="Picture 5" descr="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33600"/>
            <a:ext cx="3840163" cy="411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What is governer or cruise control?</a:t>
            </a:r>
            <a:endParaRPr lang="fa-IR" smtClean="0">
              <a:solidFill>
                <a:schemeClr val="tx1"/>
              </a:solidFill>
            </a:endParaRPr>
          </a:p>
        </p:txBody>
      </p:sp>
      <p:sp>
        <p:nvSpPr>
          <p:cNvPr id="829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14313"/>
            <a:ext cx="8686800" cy="857250"/>
          </a:xfrm>
        </p:spPr>
        <p:txBody>
          <a:bodyPr>
            <a:normAutofit/>
          </a:bodyPr>
          <a:lstStyle/>
          <a:p>
            <a:pPr eaLnBrk="1" hangingPunct="1"/>
            <a:r>
              <a:rPr lang="fa-IR" sz="2800" dirty="0" smtClean="0">
                <a:solidFill>
                  <a:schemeClr val="tx1"/>
                </a:solidFill>
                <a:cs typeface="2  Nazanin" pitchFamily="2" charset="-78"/>
              </a:rPr>
              <a:t>نمونه اي از موتور</a:t>
            </a:r>
            <a:r>
              <a:rPr lang="fa-IR" sz="2800" dirty="0" smtClean="0">
                <a:cs typeface="2  Nazanin" pitchFamily="2" charset="-78"/>
              </a:rPr>
              <a:t> احتراق داخلي نوع پيستوني (رفت و برگشتي)</a:t>
            </a:r>
            <a:endParaRPr lang="en-US" sz="2800" dirty="0" smtClean="0">
              <a:solidFill>
                <a:schemeClr val="tx1"/>
              </a:solidFill>
              <a:cs typeface="2  Nazanin" pitchFamily="2" charset="-78"/>
            </a:endParaRPr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1873" y="1219200"/>
            <a:ext cx="6694852" cy="557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smtClean="0"/>
          </a:p>
        </p:txBody>
      </p:sp>
      <p:pic>
        <p:nvPicPr>
          <p:cNvPr id="83971" name="Picture 2" descr="C:\Users\iman\Desktop\governer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66675" y="928688"/>
            <a:ext cx="9210675" cy="525938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smtClean="0"/>
          </a:p>
        </p:txBody>
      </p:sp>
      <p:sp>
        <p:nvSpPr>
          <p:cNvPr id="849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smtClean="0"/>
          </a:p>
        </p:txBody>
      </p:sp>
      <p:pic>
        <p:nvPicPr>
          <p:cNvPr id="84996" name="Picture 2" descr="C:\FOR TEACHING\tadris\4\8.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67875" cy="657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1150938" y="214313"/>
            <a:ext cx="6300787" cy="1071562"/>
          </a:xfrm>
        </p:spPr>
        <p:txBody>
          <a:bodyPr/>
          <a:lstStyle/>
          <a:p>
            <a:pPr eaLnBrk="1" hangingPunct="1"/>
            <a:r>
              <a:rPr lang="fa-IR" sz="3600" b="1" smtClean="0">
                <a:solidFill>
                  <a:schemeClr val="tx1"/>
                </a:solidFill>
              </a:rPr>
              <a:t>طرز کار دو نوع انژکتور</a:t>
            </a:r>
            <a:endParaRPr lang="en-US" sz="3600" b="1" smtClean="0">
              <a:solidFill>
                <a:schemeClr val="tx1"/>
              </a:solidFill>
            </a:endParaRPr>
          </a:p>
        </p:txBody>
      </p:sp>
      <p:pic>
        <p:nvPicPr>
          <p:cNvPr id="8601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500188"/>
            <a:ext cx="9144000" cy="365918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smtClean="0"/>
          </a:p>
        </p:txBody>
      </p:sp>
      <p:pic>
        <p:nvPicPr>
          <p:cNvPr id="87043" name="Picture 2" descr="C:\FOR TEACHING\tadris\4\8.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14375" y="285750"/>
            <a:ext cx="7720013" cy="59531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1150938" y="214313"/>
            <a:ext cx="7793037" cy="928687"/>
          </a:xfrm>
        </p:spPr>
        <p:txBody>
          <a:bodyPr/>
          <a:lstStyle/>
          <a:p>
            <a:pPr eaLnBrk="1" hangingPunct="1"/>
            <a:r>
              <a:rPr lang="fa-IR" sz="3600" b="1" smtClean="0">
                <a:solidFill>
                  <a:schemeClr val="tx1"/>
                </a:solidFill>
              </a:rPr>
              <a:t>شرایط کاری پر گرد و غبار تراکتور</a:t>
            </a:r>
            <a:r>
              <a:rPr lang="fa-IR" smtClean="0"/>
              <a:t> </a:t>
            </a:r>
            <a:endParaRPr lang="en-US" smtClean="0"/>
          </a:p>
        </p:txBody>
      </p:sp>
      <p:pic>
        <p:nvPicPr>
          <p:cNvPr id="8806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285875"/>
            <a:ext cx="9144000" cy="45243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a-IR" smtClean="0"/>
          </a:p>
        </p:txBody>
      </p:sp>
      <p:pic>
        <p:nvPicPr>
          <p:cNvPr id="8909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75" y="0"/>
            <a:ext cx="5008563" cy="690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2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smtClean="0"/>
          </a:p>
        </p:txBody>
      </p:sp>
      <p:sp>
        <p:nvSpPr>
          <p:cNvPr id="901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smtClean="0"/>
          </a:p>
        </p:txBody>
      </p:sp>
      <p:pic>
        <p:nvPicPr>
          <p:cNvPr id="90116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85938" y="28575"/>
            <a:ext cx="6362700" cy="68294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333375"/>
            <a:ext cx="7793037" cy="623888"/>
          </a:xfrm>
        </p:spPr>
        <p:txBody>
          <a:bodyPr/>
          <a:lstStyle/>
          <a:p>
            <a:pPr eaLnBrk="1" hangingPunct="1"/>
            <a:r>
              <a:rPr lang="en-US" sz="3200" b="1" smtClean="0">
                <a:solidFill>
                  <a:schemeClr val="tx1"/>
                </a:solidFill>
              </a:rPr>
              <a:t>Turbucharger</a:t>
            </a:r>
          </a:p>
        </p:txBody>
      </p:sp>
      <p:pic>
        <p:nvPicPr>
          <p:cNvPr id="91139" name="Picture 4" descr="C:\FOR TEACHING\tadris\4\8.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42938" y="1054100"/>
            <a:ext cx="8137525" cy="58039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What is oil viscosity? </a:t>
            </a:r>
            <a:endParaRPr lang="fa-IR" smtClean="0">
              <a:solidFill>
                <a:schemeClr val="tx1"/>
              </a:solidFill>
            </a:endParaRPr>
          </a:p>
        </p:txBody>
      </p:sp>
      <p:sp>
        <p:nvSpPr>
          <p:cNvPr id="921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le 1"/>
          <p:cNvSpPr>
            <a:spLocks noGrp="1"/>
          </p:cNvSpPr>
          <p:nvPr>
            <p:ph type="title"/>
          </p:nvPr>
        </p:nvSpPr>
        <p:spPr>
          <a:xfrm>
            <a:off x="1000125" y="214313"/>
            <a:ext cx="7793038" cy="676275"/>
          </a:xfrm>
        </p:spPr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Lubrication syatem</a:t>
            </a:r>
            <a:endParaRPr lang="fa-IR" smtClean="0">
              <a:solidFill>
                <a:schemeClr val="tx1"/>
              </a:solidFill>
            </a:endParaRPr>
          </a:p>
        </p:txBody>
      </p:sp>
      <p:pic>
        <p:nvPicPr>
          <p:cNvPr id="93187" name="Picture 2" descr="C:\Users\iman\Desktop\lubrication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25550" y="857250"/>
            <a:ext cx="7013575" cy="578643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228600"/>
            <a:ext cx="8534400" cy="8710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800" dirty="0" smtClean="0">
                <a:cs typeface="2  Nazanin" pitchFamily="2" charset="-78"/>
              </a:rPr>
              <a:t>تعريف سيكل كاري:</a:t>
            </a:r>
          </a:p>
          <a:p>
            <a:pPr algn="r" rtl="1"/>
            <a:r>
              <a:rPr lang="fa-IR" sz="2800" dirty="0" smtClean="0">
                <a:cs typeface="2  Nazanin" pitchFamily="2" charset="-78"/>
              </a:rPr>
              <a:t>به مجموعه وقايعي كه در موتور اتفاق مي افتد و باعث آزاد شدن انرژي شيميايي سوخت مي شود سيكل كاري موتور گفته مي شود.</a:t>
            </a:r>
          </a:p>
          <a:p>
            <a:pPr algn="r" rtl="1"/>
            <a:endParaRPr lang="fa-IR" sz="2800" dirty="0" smtClean="0">
              <a:cs typeface="2  Nazanin" pitchFamily="2" charset="-78"/>
            </a:endParaRPr>
          </a:p>
          <a:p>
            <a:pPr algn="r" rtl="1"/>
            <a:r>
              <a:rPr lang="fa-IR" sz="2800" dirty="0" smtClean="0">
                <a:cs typeface="2  Nazanin" pitchFamily="2" charset="-78"/>
              </a:rPr>
              <a:t>موتور چهار زمانه موتوري است كه سيكل كاري خود را در 4 كورس پيستون كامل مي كند.</a:t>
            </a:r>
          </a:p>
          <a:p>
            <a:pPr algn="r" rtl="1"/>
            <a:endParaRPr lang="fa-IR" sz="2800" dirty="0" smtClean="0">
              <a:cs typeface="2  Nazanin" pitchFamily="2" charset="-78"/>
            </a:endParaRPr>
          </a:p>
          <a:p>
            <a:pPr algn="r" rtl="1"/>
            <a:r>
              <a:rPr lang="fa-IR" sz="2800" dirty="0" smtClean="0">
                <a:cs typeface="2  Nazanin" pitchFamily="2" charset="-78"/>
              </a:rPr>
              <a:t>كورس پيستون: به فاصله بين دو نقطه مرگ متوالي پيستون، كورس پيستون گفته مي شود.</a:t>
            </a:r>
          </a:p>
          <a:p>
            <a:pPr algn="r" rtl="1"/>
            <a:endParaRPr lang="fa-IR" sz="2800" dirty="0" smtClean="0">
              <a:cs typeface="2  Nazanin" pitchFamily="2" charset="-78"/>
            </a:endParaRPr>
          </a:p>
          <a:p>
            <a:pPr algn="r" rtl="1"/>
            <a:r>
              <a:rPr lang="fa-IR" sz="2800" dirty="0" smtClean="0">
                <a:cs typeface="2  Nazanin" pitchFamily="2" charset="-78"/>
              </a:rPr>
              <a:t>نقطه مرگ بالا: بالاترين نقطه اي است كه پيستون به آن مي رسد.</a:t>
            </a:r>
          </a:p>
          <a:p>
            <a:pPr algn="r" rtl="1"/>
            <a:endParaRPr lang="fa-IR" sz="2800" dirty="0" smtClean="0">
              <a:cs typeface="2  Nazanin" pitchFamily="2" charset="-78"/>
            </a:endParaRPr>
          </a:p>
          <a:p>
            <a:pPr algn="r" rtl="1"/>
            <a:r>
              <a:rPr lang="fa-IR" sz="2800" dirty="0" smtClean="0">
                <a:cs typeface="2  Nazanin" pitchFamily="2" charset="-78"/>
              </a:rPr>
              <a:t>نقطه مرگ پايين: پايين ترين نقطه اي است كه پيستون به آن مي رسد.</a:t>
            </a:r>
          </a:p>
          <a:p>
            <a:pPr algn="r" rtl="1"/>
            <a:endParaRPr lang="fa-IR" sz="2800" dirty="0" smtClean="0">
              <a:cs typeface="2  Nazanin" pitchFamily="2" charset="-78"/>
            </a:endParaRPr>
          </a:p>
          <a:p>
            <a:pPr algn="r" rtl="1"/>
            <a:endParaRPr lang="fa-IR" sz="2800" dirty="0" smtClean="0">
              <a:cs typeface="2  Nazanin" pitchFamily="2" charset="-78"/>
            </a:endParaRPr>
          </a:p>
          <a:p>
            <a:pPr algn="r" rtl="1"/>
            <a:endParaRPr lang="fa-IR" sz="2800" dirty="0" smtClean="0">
              <a:cs typeface="2  Nazanin" pitchFamily="2" charset="-78"/>
            </a:endParaRPr>
          </a:p>
          <a:p>
            <a:pPr algn="r" rtl="1"/>
            <a:endParaRPr lang="fa-IR" sz="2800" dirty="0" smtClean="0">
              <a:cs typeface="2  Nazanin" pitchFamily="2" charset="-78"/>
            </a:endParaRPr>
          </a:p>
          <a:p>
            <a:pPr algn="r" rtl="1"/>
            <a:endParaRPr lang="fa-IR" sz="2800" dirty="0" smtClean="0">
              <a:cs typeface="2  Nazanin" pitchFamily="2" charset="-78"/>
            </a:endParaRPr>
          </a:p>
          <a:p>
            <a:pPr algn="r" rtl="1"/>
            <a:endParaRPr lang="fa-IR" sz="2800" dirty="0" smtClean="0">
              <a:cs typeface="2  Nazanin" pitchFamily="2" charset="-78"/>
            </a:endParaRPr>
          </a:p>
          <a:p>
            <a:pPr algn="r" rtl="1"/>
            <a:endParaRPr lang="en-US" sz="2800" dirty="0">
              <a:cs typeface="2  Nazanin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1357313" y="214313"/>
            <a:ext cx="7378700" cy="655637"/>
          </a:xfrm>
        </p:spPr>
        <p:txBody>
          <a:bodyPr/>
          <a:lstStyle/>
          <a:p>
            <a:pPr algn="r" eaLnBrk="1" hangingPunct="1"/>
            <a:r>
              <a:rPr lang="fa-IR" sz="2800" b="1" smtClean="0">
                <a:solidFill>
                  <a:schemeClr val="tx1"/>
                </a:solidFill>
              </a:rPr>
              <a:t>سیستم روغن کاری موتور</a:t>
            </a:r>
            <a:endParaRPr lang="en-US" sz="2800" b="1" smtClean="0">
              <a:solidFill>
                <a:schemeClr val="tx1"/>
              </a:solidFill>
            </a:endParaRPr>
          </a:p>
        </p:txBody>
      </p:sp>
      <p:pic>
        <p:nvPicPr>
          <p:cNvPr id="94211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85938" y="800100"/>
            <a:ext cx="5346700" cy="60579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1"/>
          <p:cNvSpPr>
            <a:spLocks noGrp="1"/>
          </p:cNvSpPr>
          <p:nvPr>
            <p:ph type="title"/>
          </p:nvPr>
        </p:nvSpPr>
        <p:spPr>
          <a:xfrm>
            <a:off x="1071563" y="214313"/>
            <a:ext cx="7793037" cy="747712"/>
          </a:xfrm>
        </p:spPr>
        <p:txBody>
          <a:bodyPr/>
          <a:lstStyle/>
          <a:p>
            <a:pPr algn="r"/>
            <a:r>
              <a:rPr lang="fa-IR" sz="3200" b="1" smtClean="0">
                <a:solidFill>
                  <a:schemeClr val="tx1"/>
                </a:solidFill>
              </a:rPr>
              <a:t>شاخص فشار روغن نوع مکانیکی</a:t>
            </a:r>
            <a:endParaRPr lang="fa-IR" sz="3200" smtClean="0"/>
          </a:p>
        </p:txBody>
      </p:sp>
      <p:pic>
        <p:nvPicPr>
          <p:cNvPr id="9523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57313" y="890588"/>
            <a:ext cx="6773862" cy="596741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le 1"/>
          <p:cNvSpPr>
            <a:spLocks noGrp="1"/>
          </p:cNvSpPr>
          <p:nvPr>
            <p:ph type="title"/>
          </p:nvPr>
        </p:nvSpPr>
        <p:spPr>
          <a:xfrm>
            <a:off x="1071563" y="214313"/>
            <a:ext cx="7793037" cy="676275"/>
          </a:xfrm>
        </p:spPr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Cooling syatem</a:t>
            </a:r>
            <a:endParaRPr lang="fa-IR" smtClean="0">
              <a:solidFill>
                <a:schemeClr val="tx1"/>
              </a:solidFill>
            </a:endParaRPr>
          </a:p>
        </p:txBody>
      </p:sp>
      <p:pic>
        <p:nvPicPr>
          <p:cNvPr id="96259" name="Picture 2" descr="C:\Users\iman\Desktop\cooling system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28750" y="904875"/>
            <a:ext cx="7215188" cy="59531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a-IR" smtClean="0"/>
          </a:p>
        </p:txBody>
      </p:sp>
      <p:pic>
        <p:nvPicPr>
          <p:cNvPr id="97283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908050"/>
            <a:ext cx="4183063" cy="1914525"/>
          </a:xfrm>
          <a:noFill/>
        </p:spPr>
      </p:pic>
      <p:pic>
        <p:nvPicPr>
          <p:cNvPr id="972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4663" y="404813"/>
            <a:ext cx="4637087" cy="552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4900"/>
            <a:ext cx="4594225" cy="275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1433513" y="0"/>
            <a:ext cx="7380287" cy="857250"/>
          </a:xfrm>
        </p:spPr>
        <p:txBody>
          <a:bodyPr/>
          <a:lstStyle/>
          <a:p>
            <a:pPr eaLnBrk="1" hangingPunct="1"/>
            <a:r>
              <a:rPr lang="fa-IR" sz="2800" b="1" smtClean="0">
                <a:solidFill>
                  <a:schemeClr val="tx1"/>
                </a:solidFill>
              </a:rPr>
              <a:t>چگونگی کار ترموستات و وظایف درب رادیاتور</a:t>
            </a:r>
            <a:endParaRPr lang="en-US" sz="2800" b="1" smtClean="0">
              <a:solidFill>
                <a:schemeClr val="tx1"/>
              </a:solidFill>
            </a:endParaRPr>
          </a:p>
        </p:txBody>
      </p:sp>
      <p:pic>
        <p:nvPicPr>
          <p:cNvPr id="9830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929188" y="1285875"/>
            <a:ext cx="3932237" cy="4114800"/>
          </a:xfrm>
          <a:noFill/>
        </p:spPr>
      </p:pic>
      <p:pic>
        <p:nvPicPr>
          <p:cNvPr id="9830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1143000"/>
            <a:ext cx="43624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404813"/>
            <a:ext cx="7793037" cy="1055687"/>
          </a:xfrm>
        </p:spPr>
        <p:txBody>
          <a:bodyPr/>
          <a:lstStyle/>
          <a:p>
            <a:pPr eaLnBrk="1" hangingPunct="1"/>
            <a:r>
              <a:rPr lang="fa-IR" sz="3200" b="1" smtClean="0">
                <a:solidFill>
                  <a:schemeClr val="tx1"/>
                </a:solidFill>
              </a:rPr>
              <a:t>سیستم الکتریکی موتور بنزینی</a:t>
            </a:r>
            <a:endParaRPr lang="en-US" sz="3200" b="1" smtClean="0">
              <a:solidFill>
                <a:schemeClr val="tx1"/>
              </a:solidFill>
            </a:endParaRPr>
          </a:p>
        </p:txBody>
      </p:sp>
      <p:pic>
        <p:nvPicPr>
          <p:cNvPr id="99331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85813" y="1571625"/>
            <a:ext cx="7724775" cy="41148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404813"/>
            <a:ext cx="7793037" cy="695325"/>
          </a:xfrm>
        </p:spPr>
        <p:txBody>
          <a:bodyPr/>
          <a:lstStyle/>
          <a:p>
            <a:pPr eaLnBrk="1" hangingPunct="1"/>
            <a:r>
              <a:rPr lang="fa-IR" sz="3200" b="1" smtClean="0">
                <a:solidFill>
                  <a:schemeClr val="tx1"/>
                </a:solidFill>
              </a:rPr>
              <a:t>سیستم الکتریکی موتور دیزل</a:t>
            </a:r>
            <a:endParaRPr lang="en-US" sz="3200" b="1" smtClean="0">
              <a:solidFill>
                <a:schemeClr val="tx1"/>
              </a:solidFill>
            </a:endParaRP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a-IR" smtClean="0"/>
          </a:p>
        </p:txBody>
      </p:sp>
      <p:pic>
        <p:nvPicPr>
          <p:cNvPr id="100356" name="Picture 4" descr="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30325" y="1071563"/>
            <a:ext cx="10974388" cy="602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a-IR" dirty="0" smtClean="0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a-IR" smtClean="0"/>
          </a:p>
        </p:txBody>
      </p:sp>
      <p:pic>
        <p:nvPicPr>
          <p:cNvPr id="101380" name="Picture 4" descr="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8975" y="4224338"/>
            <a:ext cx="4645025" cy="263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1" name="Picture 5" descr="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0350"/>
            <a:ext cx="4718050" cy="316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2" name="Picture 6" descr="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16438" y="0"/>
            <a:ext cx="4627562" cy="321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3" name="Picture 7" descr="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098925"/>
            <a:ext cx="4810125" cy="275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a-IR" dirty="0" smtClean="0"/>
          </a:p>
        </p:txBody>
      </p:sp>
      <p:pic>
        <p:nvPicPr>
          <p:cNvPr id="50179" name="Picture 2" descr="C:\Users\iman\Desktop\fortoday\2\3\6.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28600"/>
            <a:ext cx="7504112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Arrow Connector 4"/>
          <p:cNvCxnSpPr/>
          <p:nvPr/>
        </p:nvCxnSpPr>
        <p:spPr>
          <a:xfrm flipV="1">
            <a:off x="6477000" y="1066800"/>
            <a:ext cx="838200" cy="64008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6019800" y="2133600"/>
            <a:ext cx="1143000" cy="914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934200" y="457200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3600" dirty="0" smtClean="0">
                <a:solidFill>
                  <a:srgbClr val="FF0000"/>
                </a:solidFill>
                <a:cs typeface="2  Nazanin" pitchFamily="2" charset="-78"/>
              </a:rPr>
              <a:t>سيلندر</a:t>
            </a:r>
            <a:endParaRPr lang="en-US" sz="3600" dirty="0">
              <a:solidFill>
                <a:srgbClr val="FF0000"/>
              </a:solidFill>
              <a:cs typeface="2  Nazanin" pitchFamily="2" charset="-78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5943600" y="3352800"/>
            <a:ext cx="990600" cy="533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6248400" y="3886200"/>
            <a:ext cx="1143000" cy="838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086600" y="167640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3600" dirty="0" smtClean="0">
                <a:solidFill>
                  <a:srgbClr val="FF0000"/>
                </a:solidFill>
                <a:cs typeface="2  Nazanin" pitchFamily="2" charset="-78"/>
              </a:rPr>
              <a:t>پيستون</a:t>
            </a:r>
            <a:endParaRPr lang="en-US" sz="3600" dirty="0">
              <a:solidFill>
                <a:srgbClr val="FF0000"/>
              </a:solidFill>
              <a:cs typeface="2  Nazanin" pitchFamily="2" charset="-7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05600" y="274320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3600" dirty="0" smtClean="0">
                <a:solidFill>
                  <a:srgbClr val="FF0000"/>
                </a:solidFill>
                <a:cs typeface="2  Nazanin" pitchFamily="2" charset="-78"/>
              </a:rPr>
              <a:t>دسته پيستون</a:t>
            </a:r>
            <a:endParaRPr lang="en-US" sz="3600" dirty="0">
              <a:solidFill>
                <a:srgbClr val="FF0000"/>
              </a:solidFill>
              <a:cs typeface="2  Nazanin" pitchFamily="2" charset="-7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391400" y="350520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3600" dirty="0" smtClean="0">
                <a:solidFill>
                  <a:srgbClr val="FF0000"/>
                </a:solidFill>
                <a:cs typeface="2  Nazanin" pitchFamily="2" charset="-78"/>
              </a:rPr>
              <a:t>ميل لنگ</a:t>
            </a:r>
            <a:endParaRPr lang="en-US" sz="3600" dirty="0">
              <a:solidFill>
                <a:srgbClr val="FF0000"/>
              </a:solidFill>
              <a:cs typeface="2  Nazanin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38" y="152400"/>
            <a:ext cx="8170862" cy="838200"/>
          </a:xfrm>
        </p:spPr>
        <p:txBody>
          <a:bodyPr>
            <a:normAutofit/>
          </a:bodyPr>
          <a:lstStyle/>
          <a:p>
            <a:pPr eaLnBrk="1" hangingPunct="1"/>
            <a:r>
              <a:rPr lang="fa-IR" sz="2800" dirty="0" smtClean="0">
                <a:solidFill>
                  <a:schemeClr val="tx1"/>
                </a:solidFill>
                <a:cs typeface="2  Nazanin" pitchFamily="2" charset="-78"/>
              </a:rPr>
              <a:t>سیکل کاری موتور چهار زمانه اشتعال جرقه ای (بنزینی)</a:t>
            </a:r>
            <a:endParaRPr lang="en-US" sz="2800" dirty="0" smtClean="0">
              <a:solidFill>
                <a:schemeClr val="tx1"/>
              </a:solidFill>
              <a:cs typeface="2  Nazanin" pitchFamily="2" charset="-78"/>
            </a:endParaRPr>
          </a:p>
        </p:txBody>
      </p:sp>
      <p:pic>
        <p:nvPicPr>
          <p:cNvPr id="5222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143000"/>
            <a:ext cx="9144000" cy="4797425"/>
          </a:xfrm>
          <a:noFill/>
        </p:spPr>
      </p:pic>
      <p:cxnSp>
        <p:nvCxnSpPr>
          <p:cNvPr id="5" name="Straight Arrow Connector 4"/>
          <p:cNvCxnSpPr/>
          <p:nvPr/>
        </p:nvCxnSpPr>
        <p:spPr>
          <a:xfrm flipV="1">
            <a:off x="1143000" y="1371600"/>
            <a:ext cx="533400" cy="1219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1524000" y="1447800"/>
            <a:ext cx="1295400" cy="1066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33400" y="990600"/>
            <a:ext cx="17139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2800" dirty="0" smtClean="0">
                <a:solidFill>
                  <a:srgbClr val="FF0000"/>
                </a:solidFill>
                <a:cs typeface="2  Nazanin" pitchFamily="2" charset="-78"/>
              </a:rPr>
              <a:t>سوپاپ ورودي</a:t>
            </a:r>
            <a:endParaRPr lang="en-US" sz="2800" dirty="0">
              <a:solidFill>
                <a:srgbClr val="FF0000"/>
              </a:solidFill>
              <a:cs typeface="2  Nazanin" pitchFamily="2" charset="-7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43200" y="1066800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800" dirty="0" smtClean="0">
                <a:solidFill>
                  <a:srgbClr val="FF0000"/>
                </a:solidFill>
                <a:cs typeface="2  Nazanin" pitchFamily="2" charset="-78"/>
              </a:rPr>
              <a:t>سوپاپ خروجي</a:t>
            </a:r>
            <a:endParaRPr lang="en-US" sz="2800" dirty="0">
              <a:solidFill>
                <a:srgbClr val="FF0000"/>
              </a:solidFill>
              <a:cs typeface="2  Nazanin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" y="228600"/>
            <a:ext cx="86868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r>
              <a:rPr lang="fa-IR" sz="2400" dirty="0" smtClean="0">
                <a:cs typeface="2  Nazanin" pitchFamily="2" charset="-78"/>
              </a:rPr>
              <a:t>مراحل سيكل كاري موتور چهار زمانه اشتعال جرقه اي:</a:t>
            </a:r>
          </a:p>
          <a:p>
            <a:pPr algn="just" rtl="1"/>
            <a:r>
              <a:rPr lang="fa-IR" sz="2400" dirty="0" smtClean="0">
                <a:cs typeface="2  Nazanin" pitchFamily="2" charset="-78"/>
              </a:rPr>
              <a:t>تنفس- تراكم- توان- تخليه</a:t>
            </a:r>
          </a:p>
          <a:p>
            <a:pPr algn="just" rtl="1"/>
            <a:endParaRPr lang="fa-IR" sz="2400" dirty="0" smtClean="0">
              <a:cs typeface="2  Nazanin" pitchFamily="2" charset="-78"/>
            </a:endParaRPr>
          </a:p>
          <a:p>
            <a:pPr algn="just" rtl="1"/>
            <a:r>
              <a:rPr lang="fa-IR" sz="2400" dirty="0" smtClean="0">
                <a:cs typeface="2  Nazanin" pitchFamily="2" charset="-78"/>
              </a:rPr>
              <a:t>خصوصيات كورس تنفس: پيستون از </a:t>
            </a:r>
            <a:r>
              <a:rPr lang="en-US" sz="2400" dirty="0" smtClean="0">
                <a:cs typeface="2  Nazanin" pitchFamily="2" charset="-78"/>
              </a:rPr>
              <a:t>TDC</a:t>
            </a:r>
            <a:r>
              <a:rPr lang="fa-IR" sz="2400" dirty="0" smtClean="0">
                <a:cs typeface="2  Nazanin" pitchFamily="2" charset="-78"/>
              </a:rPr>
              <a:t> به سمت </a:t>
            </a:r>
            <a:r>
              <a:rPr lang="en-US" sz="2400" dirty="0" smtClean="0">
                <a:cs typeface="2  Nazanin" pitchFamily="2" charset="-78"/>
              </a:rPr>
              <a:t>BDC</a:t>
            </a:r>
            <a:r>
              <a:rPr lang="fa-IR" sz="2400" dirty="0" smtClean="0">
                <a:cs typeface="2  Nazanin" pitchFamily="2" charset="-78"/>
              </a:rPr>
              <a:t> حركت مي كند، سوپاپ تنفس باز است و در اثر خلا به وجود آمده در سيلندر مخلوط بنزين و هوا وارد سيلندر مي شود.</a:t>
            </a:r>
          </a:p>
          <a:p>
            <a:pPr algn="just" rtl="1"/>
            <a:endParaRPr lang="fa-IR" sz="2400" dirty="0" smtClean="0">
              <a:cs typeface="2  Nazanin" pitchFamily="2" charset="-78"/>
            </a:endParaRPr>
          </a:p>
          <a:p>
            <a:pPr algn="just" rtl="1"/>
            <a:r>
              <a:rPr lang="fa-IR" sz="2400" dirty="0" smtClean="0">
                <a:cs typeface="2  Nazanin" pitchFamily="2" charset="-78"/>
              </a:rPr>
              <a:t>خصوصيات كورس تراكم: پيستون از </a:t>
            </a:r>
            <a:r>
              <a:rPr lang="en-US" sz="2400" dirty="0" smtClean="0">
                <a:cs typeface="2  Nazanin" pitchFamily="2" charset="-78"/>
              </a:rPr>
              <a:t>BDC</a:t>
            </a:r>
            <a:r>
              <a:rPr lang="fa-IR" sz="2400" dirty="0" smtClean="0">
                <a:cs typeface="2  Nazanin" pitchFamily="2" charset="-78"/>
              </a:rPr>
              <a:t> به سمت </a:t>
            </a:r>
            <a:r>
              <a:rPr lang="en-US" sz="2400" dirty="0" smtClean="0">
                <a:cs typeface="2  Nazanin" pitchFamily="2" charset="-78"/>
              </a:rPr>
              <a:t>TDC</a:t>
            </a:r>
            <a:r>
              <a:rPr lang="fa-IR" sz="2400" dirty="0" smtClean="0">
                <a:cs typeface="2  Nazanin" pitchFamily="2" charset="-78"/>
              </a:rPr>
              <a:t> حركت مي كند، هر دو سوپاپ بسته اند و در اثر كم شدن حجم، مخلوط بنزين و هوا فشرده مي شود.</a:t>
            </a:r>
          </a:p>
          <a:p>
            <a:pPr algn="just" rtl="1"/>
            <a:endParaRPr lang="fa-IR" sz="2400" dirty="0" smtClean="0">
              <a:cs typeface="2  Nazanin" pitchFamily="2" charset="-78"/>
            </a:endParaRPr>
          </a:p>
          <a:p>
            <a:pPr algn="just" rtl="1"/>
            <a:r>
              <a:rPr lang="fa-IR" sz="2400" dirty="0" smtClean="0">
                <a:cs typeface="2  Nazanin" pitchFamily="2" charset="-78"/>
              </a:rPr>
              <a:t>خصوصيات كورس توان: در اثر جرقه شمع مخلوط بنزين و هوا منفجر شده و پيستون از </a:t>
            </a:r>
            <a:r>
              <a:rPr lang="en-US" sz="2400" dirty="0" smtClean="0">
                <a:cs typeface="2  Nazanin" pitchFamily="2" charset="-78"/>
              </a:rPr>
              <a:t>TDC</a:t>
            </a:r>
            <a:r>
              <a:rPr lang="fa-IR" sz="2400" dirty="0" smtClean="0">
                <a:cs typeface="2  Nazanin" pitchFamily="2" charset="-78"/>
              </a:rPr>
              <a:t> به سمت </a:t>
            </a:r>
            <a:r>
              <a:rPr lang="en-US" sz="2400" dirty="0" smtClean="0">
                <a:cs typeface="2  Nazanin" pitchFamily="2" charset="-78"/>
              </a:rPr>
              <a:t>BDC</a:t>
            </a:r>
            <a:r>
              <a:rPr lang="fa-IR" sz="2400" dirty="0" smtClean="0">
                <a:cs typeface="2  Nazanin" pitchFamily="2" charset="-78"/>
              </a:rPr>
              <a:t> رانده مي شود، هر دو سوپاپ بسته اند.</a:t>
            </a:r>
          </a:p>
          <a:p>
            <a:pPr algn="just" rtl="1"/>
            <a:endParaRPr lang="fa-IR" sz="2400" dirty="0" smtClean="0">
              <a:cs typeface="2  Nazanin" pitchFamily="2" charset="-78"/>
            </a:endParaRPr>
          </a:p>
          <a:p>
            <a:pPr algn="just" rtl="1"/>
            <a:r>
              <a:rPr lang="fa-IR" sz="2400" dirty="0" smtClean="0">
                <a:cs typeface="2  Nazanin" pitchFamily="2" charset="-78"/>
              </a:rPr>
              <a:t>خصوصيات كورس تخليه: پيستون از </a:t>
            </a:r>
            <a:r>
              <a:rPr lang="en-US" sz="2400" dirty="0" smtClean="0">
                <a:cs typeface="2  Nazanin" pitchFamily="2" charset="-78"/>
              </a:rPr>
              <a:t>BDC</a:t>
            </a:r>
            <a:r>
              <a:rPr lang="fa-IR" sz="2400" dirty="0" smtClean="0">
                <a:cs typeface="2  Nazanin" pitchFamily="2" charset="-78"/>
              </a:rPr>
              <a:t> به سمت </a:t>
            </a:r>
            <a:r>
              <a:rPr lang="en-US" sz="2400" dirty="0" smtClean="0">
                <a:cs typeface="2  Nazanin" pitchFamily="2" charset="-78"/>
              </a:rPr>
              <a:t>TDC</a:t>
            </a:r>
            <a:r>
              <a:rPr lang="fa-IR" sz="2400" dirty="0" smtClean="0">
                <a:cs typeface="2  Nazanin" pitchFamily="2" charset="-78"/>
              </a:rPr>
              <a:t> حركت مي كند، سوپاپ خروجي باز است و در اثر حركت پيستون، گازهاي حاصل از اشتعال سوخت از موتور خارج مي شوند.</a:t>
            </a:r>
          </a:p>
          <a:p>
            <a:pPr algn="just" rtl="1"/>
            <a:endParaRPr lang="fa-IR" sz="2400" dirty="0" smtClean="0">
              <a:cs typeface="2  Nazanin" pitchFamily="2" charset="-78"/>
            </a:endParaRPr>
          </a:p>
          <a:p>
            <a:pPr algn="just" rtl="1"/>
            <a:r>
              <a:rPr lang="fa-IR" sz="2400" dirty="0" smtClean="0">
                <a:cs typeface="2  Nazanin" pitchFamily="2" charset="-78"/>
              </a:rPr>
              <a:t>بعد از سپري شدن سيكل اول، سيكل دوم با مرحله تنفس شروع مي شود و الي آخر....</a:t>
            </a:r>
          </a:p>
          <a:p>
            <a:pPr algn="just" rtl="1"/>
            <a:endParaRPr lang="fa-IR" sz="2400" dirty="0" smtClean="0">
              <a:cs typeface="2  Nazanin" pitchFamily="2" charset="-78"/>
            </a:endParaRPr>
          </a:p>
          <a:p>
            <a:pPr algn="just" rtl="1"/>
            <a:r>
              <a:rPr lang="fa-IR" sz="2400" dirty="0" smtClean="0">
                <a:cs typeface="2  Nazanin" pitchFamily="2" charset="-78"/>
              </a:rPr>
              <a:t>  </a:t>
            </a:r>
            <a:endParaRPr lang="en-US" sz="2400" dirty="0">
              <a:cs typeface="2  Nazanin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1619250" y="0"/>
            <a:ext cx="6300788" cy="1500188"/>
          </a:xfrm>
        </p:spPr>
        <p:txBody>
          <a:bodyPr>
            <a:noAutofit/>
          </a:bodyPr>
          <a:lstStyle/>
          <a:p>
            <a:pPr eaLnBrk="1" hangingPunct="1"/>
            <a:r>
              <a:rPr lang="fa-IR" sz="2800" dirty="0" smtClean="0">
                <a:solidFill>
                  <a:schemeClr val="tx1"/>
                </a:solidFill>
                <a:cs typeface="2  Nazanin" pitchFamily="2" charset="-78"/>
              </a:rPr>
              <a:t>برای صحیح شدن شکل، چه جابجایی باید صورت گیرد؟ </a:t>
            </a:r>
            <a:br>
              <a:rPr lang="fa-IR" sz="2800" dirty="0" smtClean="0">
                <a:solidFill>
                  <a:schemeClr val="tx1"/>
                </a:solidFill>
                <a:cs typeface="2  Nazanin" pitchFamily="2" charset="-78"/>
              </a:rPr>
            </a:br>
            <a:r>
              <a:rPr lang="fa-IR" sz="2800" dirty="0" smtClean="0">
                <a:solidFill>
                  <a:schemeClr val="tx1"/>
                </a:solidFill>
                <a:cs typeface="2  Nazanin" pitchFamily="2" charset="-78"/>
              </a:rPr>
              <a:t>الف:  1 با 2     ب: 2 با 3     پ: 3 با 4</a:t>
            </a:r>
            <a:endParaRPr lang="en-US" sz="2800" dirty="0" smtClean="0">
              <a:solidFill>
                <a:schemeClr val="tx1"/>
              </a:solidFill>
              <a:cs typeface="2  Nazanin" pitchFamily="2" charset="-78"/>
            </a:endParaRPr>
          </a:p>
        </p:txBody>
      </p:sp>
      <p:pic>
        <p:nvPicPr>
          <p:cNvPr id="53251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57188" y="1500188"/>
            <a:ext cx="8208962" cy="49371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667</Words>
  <Application>Microsoft Office PowerPoint</Application>
  <PresentationFormat>On-screen Show (4:3)</PresentationFormat>
  <Paragraphs>99</Paragraphs>
  <Slides>57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Office Theme</vt:lpstr>
      <vt:lpstr>موتور (Engine)</vt:lpstr>
      <vt:lpstr>Slide 2</vt:lpstr>
      <vt:lpstr>Slide 3</vt:lpstr>
      <vt:lpstr>نمونه اي از موتور احتراق داخلي نوع پيستوني (رفت و برگشتي)</vt:lpstr>
      <vt:lpstr>Slide 5</vt:lpstr>
      <vt:lpstr>Slide 6</vt:lpstr>
      <vt:lpstr>سیکل کاری موتور چهار زمانه اشتعال جرقه ای (بنزینی)</vt:lpstr>
      <vt:lpstr>Slide 8</vt:lpstr>
      <vt:lpstr>برای صحیح شدن شکل، چه جابجایی باید صورت گیرد؟  الف:  1 با 2     ب: 2 با 3     پ: 3 با 4</vt:lpstr>
      <vt:lpstr>براي بهره مندي از نمايش انيميشني طرز كار موتور بنزيني به فيلم بارگذاري شده روي سامانه شخصي اساتيد مراجعه كنيد.  اجزای اصلي موتور  1- سیلندر  2- سر سیلندر 3- محفظه میل لنگ  4- پیستون و اجزای آن 5- دسته پیستون 6- میل لنگ 7- چرخ لنگر 8- سامانه مربوط به باز و بسته شدن سوپاپها </vt:lpstr>
      <vt:lpstr>قسمتهای مختلف میل لنگ موتور</vt:lpstr>
      <vt:lpstr>اجزاء میل بادامک و طرز کار سوپاپ ال- هد</vt:lpstr>
      <vt:lpstr>Slide 13</vt:lpstr>
      <vt:lpstr>Slide 14</vt:lpstr>
      <vt:lpstr>Slide 15</vt:lpstr>
      <vt:lpstr>در شکل زیر چرا قطر چرخ دنده سر میل بادامک دو برابر قطر چرخ دنده سر میل لنگ است؟ </vt:lpstr>
      <vt:lpstr>Slide 17</vt:lpstr>
      <vt:lpstr>Valve Timing  &amp; Valve Overlap</vt:lpstr>
      <vt:lpstr>آشنائی با موتورهای:</vt:lpstr>
      <vt:lpstr>Slide 20</vt:lpstr>
      <vt:lpstr>Slide 21</vt:lpstr>
      <vt:lpstr>Slide 22</vt:lpstr>
      <vt:lpstr>Slide 23</vt:lpstr>
      <vt:lpstr>Top Dead Center (TDC) and Bottom Dead Center (BDC)  of Gasoline and Diesel engine    نقطه مرگ بالا و نقطه مرگ پائین موتور بنزینی و دیزل </vt:lpstr>
      <vt:lpstr>Slide 25</vt:lpstr>
      <vt:lpstr>Slide 26</vt:lpstr>
      <vt:lpstr>Slide 27</vt:lpstr>
      <vt:lpstr>سیستم های موتور:</vt:lpstr>
      <vt:lpstr>پمپ سوخت موتور بنزینی</vt:lpstr>
      <vt:lpstr>Slide 30</vt:lpstr>
      <vt:lpstr>Carburator</vt:lpstr>
      <vt:lpstr>Slide 32</vt:lpstr>
      <vt:lpstr>خطوط با فشارهای مختلف سیستم سوخت رسانی موتور دیزل</vt:lpstr>
      <vt:lpstr>Slide 34</vt:lpstr>
      <vt:lpstr>How planjer recipricates?</vt:lpstr>
      <vt:lpstr>Slide 36</vt:lpstr>
      <vt:lpstr>How fuel pressure can be altered?</vt:lpstr>
      <vt:lpstr>تاثیر فشردن پدال گاز بر موقعیت زاویه ای پلانجر</vt:lpstr>
      <vt:lpstr>What is governer or cruise control?</vt:lpstr>
      <vt:lpstr>Slide 40</vt:lpstr>
      <vt:lpstr>Slide 41</vt:lpstr>
      <vt:lpstr>طرز کار دو نوع انژکتور</vt:lpstr>
      <vt:lpstr>Slide 43</vt:lpstr>
      <vt:lpstr>شرایط کاری پر گرد و غبار تراکتور </vt:lpstr>
      <vt:lpstr>Slide 45</vt:lpstr>
      <vt:lpstr>Slide 46</vt:lpstr>
      <vt:lpstr>Turbucharger</vt:lpstr>
      <vt:lpstr>What is oil viscosity? </vt:lpstr>
      <vt:lpstr>Lubrication syatem</vt:lpstr>
      <vt:lpstr>سیستم روغن کاری موتور</vt:lpstr>
      <vt:lpstr>شاخص فشار روغن نوع مکانیکی</vt:lpstr>
      <vt:lpstr>Cooling syatem</vt:lpstr>
      <vt:lpstr>Slide 53</vt:lpstr>
      <vt:lpstr>چگونگی کار ترموستات و وظایف درب رادیاتور</vt:lpstr>
      <vt:lpstr>سیستم الکتریکی موتور بنزینی</vt:lpstr>
      <vt:lpstr>سیستم الکتریکی موتور دیزل</vt:lpstr>
      <vt:lpstr>Slide 57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Engine   موتور</dc:title>
  <dc:creator>ia</dc:creator>
  <cp:lastModifiedBy>MRT www.Win2Farsi.com</cp:lastModifiedBy>
  <cp:revision>42</cp:revision>
  <dcterms:created xsi:type="dcterms:W3CDTF">2016-05-09T20:23:39Z</dcterms:created>
  <dcterms:modified xsi:type="dcterms:W3CDTF">2020-11-13T14:36:56Z</dcterms:modified>
</cp:coreProperties>
</file>